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3"/>
  </p:notesMasterIdLst>
  <p:sldIdLst>
    <p:sldId id="273" r:id="rId3"/>
    <p:sldId id="295" r:id="rId4"/>
    <p:sldId id="296" r:id="rId5"/>
    <p:sldId id="337" r:id="rId6"/>
    <p:sldId id="318" r:id="rId7"/>
    <p:sldId id="274" r:id="rId8"/>
    <p:sldId id="275" r:id="rId9"/>
    <p:sldId id="293" r:id="rId10"/>
    <p:sldId id="281" r:id="rId11"/>
    <p:sldId id="288" r:id="rId12"/>
    <p:sldId id="320" r:id="rId13"/>
    <p:sldId id="321" r:id="rId14"/>
    <p:sldId id="328" r:id="rId15"/>
    <p:sldId id="292" r:id="rId16"/>
    <p:sldId id="329" r:id="rId17"/>
    <p:sldId id="323" r:id="rId18"/>
    <p:sldId id="338" r:id="rId19"/>
    <p:sldId id="303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25" r:id="rId28"/>
    <p:sldId id="322" r:id="rId29"/>
    <p:sldId id="339" r:id="rId30"/>
    <p:sldId id="327" r:id="rId31"/>
    <p:sldId id="34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3FA"/>
    <a:srgbClr val="FAF3FA"/>
    <a:srgbClr val="DEEBF7"/>
    <a:srgbClr val="2E75B6"/>
    <a:srgbClr val="BDD7EE"/>
    <a:srgbClr val="9DC3E6"/>
    <a:srgbClr val="2F5597"/>
    <a:srgbClr val="8497B0"/>
    <a:srgbClr val="767171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C38790-6B15-4C3A-A38F-71087CFF3B6B}" v="4" dt="2021-04-05T07:31:51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3" d="100"/>
          <a:sy n="73" d="100"/>
        </p:scale>
        <p:origin x="232" y="51"/>
      </p:cViewPr>
      <p:guideLst>
        <p:guide pos="393"/>
        <p:guide pos="7265"/>
        <p:guide orient="horz" pos="648"/>
        <p:guide orient="horz" pos="712"/>
        <p:guide orient="horz" pos="3929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D7646-5325-4F76-A0CA-1A64A574BBA6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69123-6075-4FCE-8707-DD2B5FA7C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09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9123-6075-4FCE-8707-DD2B5FA7CD4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78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B992114-ED40-4731-8519-BC86673DEB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939" t="-331" r="309" b="27609"/>
          <a:stretch/>
        </p:blipFill>
        <p:spPr>
          <a:xfrm>
            <a:off x="0" y="4925961"/>
            <a:ext cx="2251587" cy="19320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632117-98F0-4A36-83F4-CF5F94B721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87598" y="2130199"/>
            <a:ext cx="6105427" cy="113014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3EE564-7B9D-4A8B-8B80-A793C8E277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70"/>
            <a:ext cx="2768863" cy="281576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任意多边形 25">
            <a:extLst>
              <a:ext uri="{FF2B5EF4-FFF2-40B4-BE49-F238E27FC236}">
                <a16:creationId xmlns:a16="http://schemas.microsoft.com/office/drawing/2014/main" id="{E3BF4688-6835-4793-A084-3A5F745D31CD}"/>
              </a:ext>
            </a:extLst>
          </p:cNvPr>
          <p:cNvSpPr/>
          <p:nvPr userDrawn="1"/>
        </p:nvSpPr>
        <p:spPr>
          <a:xfrm rot="10800000">
            <a:off x="3270515" y="1130300"/>
            <a:ext cx="8249973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01324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01324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544311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01324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544311 h 4508626"/>
              <a:gd name="connsiteX14" fmla="*/ 6821059 w 6826313"/>
              <a:gd name="connsiteY14" fmla="*/ 3600361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01324"/>
                </a:lnTo>
                <a:cubicBezTo>
                  <a:pt x="6805137" y="2401324"/>
                  <a:pt x="6783962" y="2363957"/>
                  <a:pt x="6762786" y="2363957"/>
                </a:cubicBez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544311"/>
                </a:lnTo>
                <a:lnTo>
                  <a:pt x="6821059" y="3600361"/>
                </a:lnTo>
                <a:cubicBezTo>
                  <a:pt x="6822810" y="3903116"/>
                  <a:pt x="6824562" y="4205871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8551DECD-15BC-4C0A-80F6-76F156BB6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813" y="62631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9CA52C5-337B-4622-8283-E3A3B1771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120604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83616A-7242-4BFF-BA46-DB13FBA1D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21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83616A-7242-4BFF-BA46-DB13FBA1D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FCAD8C-B2EE-47AA-A13D-C93FF222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91770"/>
            <a:ext cx="4588562" cy="53723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79C821-1C8E-4984-8FEA-350D3D939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618502"/>
            <a:ext cx="4588562" cy="101948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8210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F92E8AD-222C-4F2E-B1D7-06F533CDF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86EAB-799C-48D8-A626-1238E7BA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8E06138A-85BB-49F5-8761-06B5BFC3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7B90659C-20C2-4B5C-A089-FBE02357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A8F0C632-737C-468D-90C3-CE96159B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01F0AD1-51C8-4255-ADDC-C3B3EC7E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48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2DA3F0-8DFE-413D-A4CD-ACBCCC3E5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ACB8BB-85F6-453C-B8E9-61765BED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DA26C3-8EBD-47D3-BF15-1DD3A227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9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74DEA1-D229-48A9-B341-176E8047A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4B17046-9304-411D-B136-6CE1E21D4605}"/>
              </a:ext>
            </a:extLst>
          </p:cNvPr>
          <p:cNvGrpSpPr/>
          <p:nvPr userDrawn="1"/>
        </p:nvGrpSpPr>
        <p:grpSpPr>
          <a:xfrm rot="19976833">
            <a:off x="677043" y="138257"/>
            <a:ext cx="6581166" cy="6581166"/>
            <a:chOff x="1337912" y="7055318"/>
            <a:chExt cx="4273616" cy="427361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ADD4D-B4CA-4B1C-8609-2D6450D38F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" t="2701" r="2778" b="2973"/>
            <a:stretch/>
          </p:blipFill>
          <p:spPr>
            <a:xfrm>
              <a:off x="1337912" y="7064942"/>
              <a:ext cx="4273616" cy="4254367"/>
            </a:xfrm>
            <a:prstGeom prst="ellipse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1C7322A-E331-484E-9E5E-D88857E4C822}"/>
                </a:ext>
              </a:extLst>
            </p:cNvPr>
            <p:cNvSpPr/>
            <p:nvPr userDrawn="1"/>
          </p:nvSpPr>
          <p:spPr>
            <a:xfrm>
              <a:off x="1337912" y="7055317"/>
              <a:ext cx="4273616" cy="4273616"/>
            </a:xfrm>
            <a:prstGeom prst="ellipse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2632117-98F0-4A36-83F4-CF5F94B721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87598" y="2391494"/>
            <a:ext cx="5134992" cy="71986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恳请指正</a:t>
            </a:r>
          </a:p>
        </p:txBody>
      </p:sp>
      <p:sp>
        <p:nvSpPr>
          <p:cNvPr id="9" name="任意多边形 25">
            <a:extLst>
              <a:ext uri="{FF2B5EF4-FFF2-40B4-BE49-F238E27FC236}">
                <a16:creationId xmlns:a16="http://schemas.microsoft.com/office/drawing/2014/main" id="{E3BF4688-6835-4793-A084-3A5F745D31CD}"/>
              </a:ext>
            </a:extLst>
          </p:cNvPr>
          <p:cNvSpPr/>
          <p:nvPr userDrawn="1"/>
        </p:nvSpPr>
        <p:spPr>
          <a:xfrm rot="10800000">
            <a:off x="3262047" y="1130300"/>
            <a:ext cx="8258441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139756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455298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476058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476058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40314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9816"/>
              <a:gd name="connsiteY0" fmla="*/ 1876457 h 4508626"/>
              <a:gd name="connsiteX1" fmla="*/ 6826313 w 6829816"/>
              <a:gd name="connsiteY1" fmla="*/ 1876457 h 4508626"/>
              <a:gd name="connsiteX2" fmla="*/ 6826313 w 6829816"/>
              <a:gd name="connsiteY2" fmla="*/ 2476058 h 4508626"/>
              <a:gd name="connsiteX3" fmla="*/ 6762786 w 6829816"/>
              <a:gd name="connsiteY3" fmla="*/ 2476058 h 4508626"/>
              <a:gd name="connsiteX4" fmla="*/ 6762786 w 6829816"/>
              <a:gd name="connsiteY4" fmla="*/ 1876457 h 4508626"/>
              <a:gd name="connsiteX5" fmla="*/ 0 w 6829816"/>
              <a:gd name="connsiteY5" fmla="*/ 0 h 4508626"/>
              <a:gd name="connsiteX6" fmla="*/ 6826313 w 6829816"/>
              <a:gd name="connsiteY6" fmla="*/ 0 h 4508626"/>
              <a:gd name="connsiteX7" fmla="*/ 6826313 w 6829816"/>
              <a:gd name="connsiteY7" fmla="*/ 959382 h 4508626"/>
              <a:gd name="connsiteX8" fmla="*/ 6762786 w 6829816"/>
              <a:gd name="connsiteY8" fmla="*/ 959382 h 4508626"/>
              <a:gd name="connsiteX9" fmla="*/ 6762786 w 6829816"/>
              <a:gd name="connsiteY9" fmla="*/ 63527 h 4508626"/>
              <a:gd name="connsiteX10" fmla="*/ 63527 w 6829816"/>
              <a:gd name="connsiteY10" fmla="*/ 63527 h 4508626"/>
              <a:gd name="connsiteX11" fmla="*/ 63527 w 6829816"/>
              <a:gd name="connsiteY11" fmla="*/ 4445099 h 4508626"/>
              <a:gd name="connsiteX12" fmla="*/ 6762786 w 6829816"/>
              <a:gd name="connsiteY12" fmla="*/ 4445099 h 4508626"/>
              <a:gd name="connsiteX13" fmla="*/ 6762786 w 6829816"/>
              <a:gd name="connsiteY13" fmla="*/ 3403147 h 4508626"/>
              <a:gd name="connsiteX14" fmla="*/ 6829816 w 6829816"/>
              <a:gd name="connsiteY14" fmla="*/ 3415603 h 4508626"/>
              <a:gd name="connsiteX15" fmla="*/ 6826313 w 6829816"/>
              <a:gd name="connsiteY15" fmla="*/ 4508626 h 4508626"/>
              <a:gd name="connsiteX16" fmla="*/ 0 w 6829816"/>
              <a:gd name="connsiteY16" fmla="*/ 4508626 h 4508626"/>
              <a:gd name="connsiteX17" fmla="*/ 0 w 6829816"/>
              <a:gd name="connsiteY17" fmla="*/ 0 h 4508626"/>
              <a:gd name="connsiteX0" fmla="*/ 6762786 w 6833319"/>
              <a:gd name="connsiteY0" fmla="*/ 1876457 h 4508626"/>
              <a:gd name="connsiteX1" fmla="*/ 6826313 w 6833319"/>
              <a:gd name="connsiteY1" fmla="*/ 1876457 h 4508626"/>
              <a:gd name="connsiteX2" fmla="*/ 6826313 w 6833319"/>
              <a:gd name="connsiteY2" fmla="*/ 2476058 h 4508626"/>
              <a:gd name="connsiteX3" fmla="*/ 6762786 w 6833319"/>
              <a:gd name="connsiteY3" fmla="*/ 2476058 h 4508626"/>
              <a:gd name="connsiteX4" fmla="*/ 6762786 w 6833319"/>
              <a:gd name="connsiteY4" fmla="*/ 1876457 h 4508626"/>
              <a:gd name="connsiteX5" fmla="*/ 0 w 6833319"/>
              <a:gd name="connsiteY5" fmla="*/ 0 h 4508626"/>
              <a:gd name="connsiteX6" fmla="*/ 6826313 w 6833319"/>
              <a:gd name="connsiteY6" fmla="*/ 0 h 4508626"/>
              <a:gd name="connsiteX7" fmla="*/ 6826313 w 6833319"/>
              <a:gd name="connsiteY7" fmla="*/ 959382 h 4508626"/>
              <a:gd name="connsiteX8" fmla="*/ 6762786 w 6833319"/>
              <a:gd name="connsiteY8" fmla="*/ 959382 h 4508626"/>
              <a:gd name="connsiteX9" fmla="*/ 6762786 w 6833319"/>
              <a:gd name="connsiteY9" fmla="*/ 63527 h 4508626"/>
              <a:gd name="connsiteX10" fmla="*/ 63527 w 6833319"/>
              <a:gd name="connsiteY10" fmla="*/ 63527 h 4508626"/>
              <a:gd name="connsiteX11" fmla="*/ 63527 w 6833319"/>
              <a:gd name="connsiteY11" fmla="*/ 4445099 h 4508626"/>
              <a:gd name="connsiteX12" fmla="*/ 6762786 w 6833319"/>
              <a:gd name="connsiteY12" fmla="*/ 4445099 h 4508626"/>
              <a:gd name="connsiteX13" fmla="*/ 6762786 w 6833319"/>
              <a:gd name="connsiteY13" fmla="*/ 3403147 h 4508626"/>
              <a:gd name="connsiteX14" fmla="*/ 6833319 w 6833319"/>
              <a:gd name="connsiteY14" fmla="*/ 3394844 h 4508626"/>
              <a:gd name="connsiteX15" fmla="*/ 6826313 w 6833319"/>
              <a:gd name="connsiteY15" fmla="*/ 4508626 h 4508626"/>
              <a:gd name="connsiteX16" fmla="*/ 0 w 6833319"/>
              <a:gd name="connsiteY16" fmla="*/ 4508626 h 4508626"/>
              <a:gd name="connsiteX17" fmla="*/ 0 w 6833319"/>
              <a:gd name="connsiteY17" fmla="*/ 0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33319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76058"/>
                </a:lnTo>
                <a:lnTo>
                  <a:pt x="6762786" y="2476058"/>
                </a:ln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403147"/>
                </a:lnTo>
                <a:lnTo>
                  <a:pt x="6833319" y="3394844"/>
                </a:lnTo>
                <a:cubicBezTo>
                  <a:pt x="6832151" y="3759185"/>
                  <a:pt x="6827481" y="4144285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8551DECD-15BC-4C0A-80F6-76F156BB6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4C688FBF-2A0C-4632-AF9F-6713460FB0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69"/>
            <a:ext cx="2768863" cy="310527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9DB13493-7C30-464A-9249-522F799C65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4156800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46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15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B9FBD5-DD5E-4C1E-8986-4627A5C5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2" y="365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2A2577-DA47-4160-BC2A-2FE9071C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2" y="1129287"/>
            <a:ext cx="10874375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91089-BF8F-4E56-A1B6-06F86CB54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29605-685D-4012-982E-4636CC644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8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FCB5C-D33B-4C49-8264-DA2030795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38876"/>
            <a:ext cx="2922587" cy="372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05F8A2-E411-4AC7-BBD1-15B446311D61}"/>
              </a:ext>
            </a:extLst>
          </p:cNvPr>
          <p:cNvCxnSpPr>
            <a:cxnSpLocks/>
          </p:cNvCxnSpPr>
          <p:nvPr userDrawn="1"/>
        </p:nvCxnSpPr>
        <p:spPr>
          <a:xfrm flipV="1">
            <a:off x="658813" y="1052514"/>
            <a:ext cx="10874375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99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50" r:id="rId4"/>
    <p:sldLayoutId id="2147483654" r:id="rId5"/>
    <p:sldLayoutId id="2147483655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52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9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011F0-81DA-4B01-9B8D-402531732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067" y="1860944"/>
            <a:ext cx="6747934" cy="1130146"/>
          </a:xfrm>
        </p:spPr>
        <p:txBody>
          <a:bodyPr/>
          <a:lstStyle/>
          <a:p>
            <a:r>
              <a:rPr lang="zh-CN" altLang="en-US" dirty="0"/>
              <a:t>人工智能课程设</a:t>
            </a:r>
            <a:r>
              <a:rPr lang="zh-CN" altLang="en-US" dirty="0" smtClean="0"/>
              <a:t>计</a:t>
            </a:r>
            <a:r>
              <a:rPr lang="en-US" altLang="zh-CN" dirty="0" smtClean="0"/>
              <a:t>AI</a:t>
            </a:r>
            <a:r>
              <a:rPr lang="zh-CN" altLang="en-US" dirty="0" smtClean="0"/>
              <a:t>象棋答辩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953639-FC4B-4031-B1B1-19E57E15B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2879" y="3866909"/>
            <a:ext cx="3514843" cy="798277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小组成员：</a:t>
            </a:r>
            <a:endParaRPr lang="en-US" altLang="zh-CN" sz="2000" dirty="0" smtClean="0"/>
          </a:p>
          <a:p>
            <a:r>
              <a:rPr lang="zh-CN" altLang="en-US" sz="2000" dirty="0" smtClean="0"/>
              <a:t>钟伊凡 赵艺博 刘云帆 陈朝琛</a:t>
            </a:r>
            <a:endParaRPr lang="en-US" altLang="zh-CN" sz="2000" dirty="0" smtClean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973D73-8158-48CD-9DEA-5B84D88F02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779" y="1275939"/>
            <a:ext cx="2766903" cy="43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第一节标题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</a:t>
            </a:r>
            <a:r>
              <a:rPr lang="en-US" altLang="zh-CN" sz="2000" b="1"/>
              <a:t>.4 </a:t>
            </a:r>
            <a:r>
              <a:rPr lang="zh-CN" altLang="en-US" sz="2000" b="1" dirty="0"/>
              <a:t>如法炮制：残局库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3370C8-E0A1-49F2-BF17-A45C2DC1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3" y="2286377"/>
            <a:ext cx="5828597" cy="31873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2C0686-51AE-41FD-9A56-E02F6930933E}"/>
              </a:ext>
            </a:extLst>
          </p:cNvPr>
          <p:cNvSpPr txBox="1"/>
          <p:nvPr/>
        </p:nvSpPr>
        <p:spPr>
          <a:xfrm>
            <a:off x="6993262" y="1737222"/>
            <a:ext cx="4601838" cy="4212243"/>
          </a:xfrm>
          <a:prstGeom prst="rect">
            <a:avLst/>
          </a:prstGeom>
          <a:solidFill>
            <a:srgbClr val="F0F3FA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制作残局库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同样通过爬虫收集残局局面的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fen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串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将收集到的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fen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串转化为象征当前局面的字符数组，之后通过亦或生成对应的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Zobrist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值，同时将走法通过拼接存在一个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型中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将上述生成的内容存在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中，同时将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Zobrist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值按序排列，之后可以二分查找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>
                <a:latin typeface="Courier New" panose="02070309020205020404" pitchFamily="49" charset="0"/>
                <a:cs typeface="Courier New" panose="02070309020205020404" pitchFamily="49" charset="0"/>
              </a:rPr>
              <a:t>开局库同理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0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55773-7130-47A6-9D9A-FAE99812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727" y="2849891"/>
            <a:ext cx="4588562" cy="537230"/>
          </a:xfrm>
        </p:spPr>
        <p:txBody>
          <a:bodyPr/>
          <a:lstStyle/>
          <a:p>
            <a:r>
              <a:rPr lang="zh-CN" altLang="en-US" dirty="0"/>
              <a:t>搜索算法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8A96-343E-464C-A455-0928EC62077D}"/>
              </a:ext>
            </a:extLst>
          </p:cNvPr>
          <p:cNvSpPr txBox="1"/>
          <p:nvPr/>
        </p:nvSpPr>
        <p:spPr>
          <a:xfrm>
            <a:off x="4510991" y="2602291"/>
            <a:ext cx="72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F5597"/>
                </a:solidFill>
                <a:latin typeface="Impact" panose="020B0806030902050204" pitchFamily="34" charset="0"/>
              </a:rPr>
              <a:t>3</a:t>
            </a:r>
            <a:endParaRPr lang="zh-CN" altLang="en-US" sz="9600" dirty="0">
              <a:solidFill>
                <a:srgbClr val="2F5597"/>
              </a:solidFill>
              <a:latin typeface="Impact" panose="020B080603090205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951BC3-2D55-4D5A-BD56-494A1082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70" y="2425700"/>
            <a:ext cx="2163622" cy="1881811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658BFE-D9FC-47B2-ABC4-2EDDA80ED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546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1F3A-9CCA-40EF-B04C-8EC0D013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棋盘结构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071AFC-434C-413C-80D8-35137BC6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29" y="1352679"/>
            <a:ext cx="4507401" cy="27357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F5AD6E8-D86D-4810-9D90-35C5E7174129}"/>
              </a:ext>
            </a:extLst>
          </p:cNvPr>
          <p:cNvSpPr txBox="1"/>
          <p:nvPr/>
        </p:nvSpPr>
        <p:spPr>
          <a:xfrm>
            <a:off x="5743073" y="1295014"/>
            <a:ext cx="5938398" cy="2862322"/>
          </a:xfrm>
          <a:prstGeom prst="rect">
            <a:avLst/>
          </a:prstGeom>
          <a:solidFill>
            <a:srgbClr val="FAF3FA"/>
          </a:solidFill>
        </p:spPr>
        <p:txBody>
          <a:bodyPr wrap="square" rtlCol="0">
            <a:spAutoFit/>
          </a:bodyPr>
          <a:lstStyle/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machineMax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i="1" dirty="0">
                <a:solidFill>
                  <a:srgbClr val="ABB0B6"/>
                </a:solidFill>
                <a:effectLst/>
                <a:latin typeface="Consolas" panose="020B0609020204030204" pitchFamily="49" charset="0"/>
              </a:rPr>
              <a:t> </a:t>
            </a:r>
            <a:endParaRPr lang="zh-CN" altLang="en-US" sz="1200" b="0" dirty="0">
              <a:solidFill>
                <a:srgbClr val="575F66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399EE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cBoard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searchTime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i="1" dirty="0">
                <a:solidFill>
                  <a:srgbClr val="ABB0B6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searchDepth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 err="1">
                <a:solidFill>
                  <a:srgbClr val="399EE6"/>
                </a:solidFill>
                <a:effectLst/>
                <a:latin typeface="Consolas" panose="020B0609020204030204" pitchFamily="49" charset="0"/>
              </a:rPr>
              <a:t>clock_t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startTime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399EE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bestMove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399EE6"/>
                </a:solidFill>
                <a:effectLst/>
                <a:latin typeface="Consolas" panose="020B0609020204030204" pitchFamily="49" charset="0"/>
              </a:rPr>
              <a:t>ZobristItem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zobrist;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399EE6"/>
                </a:solidFill>
                <a:effectLst/>
                <a:latin typeface="Consolas" panose="020B0609020204030204" pitchFamily="49" charset="0"/>
              </a:rPr>
              <a:t>ZobristItem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zobrist_mir;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cBoard_value;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zh-CN" sz="1200" b="0" dirty="0">
                <a:solidFill>
                  <a:srgbClr val="399EE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CN" sz="1200" b="0" dirty="0">
                <a:solidFill>
                  <a:srgbClr val="ED936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ED936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killerSet;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killer Set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history[</a:t>
            </a:r>
            <a:r>
              <a:rPr lang="en-US" altLang="zh-CN" sz="1200" b="0" dirty="0">
                <a:solidFill>
                  <a:srgbClr val="FF9940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FF9940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399EE6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longKillMove;</a:t>
            </a:r>
          </a:p>
          <a:p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useBook;</a:t>
            </a:r>
            <a:r>
              <a:rPr lang="en-US" altLang="zh-CN" sz="1200" b="0" i="1" dirty="0">
                <a:solidFill>
                  <a:srgbClr val="ABB0B6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zh-CN" altLang="en-US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bookOpt;</a:t>
            </a:r>
            <a:r>
              <a:rPr lang="en-US" altLang="zh-CN" sz="1200" b="0" i="1" dirty="0">
                <a:solidFill>
                  <a:srgbClr val="ABB0B6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zh-CN" altLang="en-US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 dirty="0">
                <a:solidFill>
                  <a:srgbClr val="399EE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sz="1200" b="0" dirty="0">
                <a:solidFill>
                  <a:srgbClr val="ED936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FA8D3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200" b="0" dirty="0">
                <a:solidFill>
                  <a:srgbClr val="399EE6"/>
                </a:solidFill>
                <a:effectLst/>
                <a:latin typeface="Consolas" panose="020B0609020204030204" pitchFamily="49" charset="0"/>
              </a:rPr>
              <a:t>lookupStruct</a:t>
            </a:r>
            <a:r>
              <a:rPr lang="en-US" altLang="zh-CN" sz="1200" b="0" dirty="0">
                <a:solidFill>
                  <a:srgbClr val="ED936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200" b="0" dirty="0" err="1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lookupTable</a:t>
            </a:r>
            <a:r>
              <a:rPr lang="en-US" altLang="zh-CN" sz="12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E95001-B724-46F1-8955-BC84E1529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5" y="4388579"/>
            <a:ext cx="4634863" cy="22536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727C52-53B7-474F-AB24-748531F47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50" y="4388579"/>
            <a:ext cx="3428999" cy="24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sz="2800" b="1" dirty="0"/>
              <a:t>估值函数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2302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3.2.1 </a:t>
            </a:r>
            <a:r>
              <a:rPr lang="zh-CN" altLang="en-US" sz="2000" b="1" dirty="0"/>
              <a:t>估值函数</a:t>
            </a:r>
            <a:r>
              <a:rPr lang="en-US" altLang="zh-CN" sz="2000" b="1" dirty="0"/>
              <a:t>1.0</a:t>
            </a:r>
            <a:endParaRPr lang="zh-CN" altLang="en-US" sz="20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81D3A9-F04A-44DB-9D4E-07E804185C75}"/>
              </a:ext>
            </a:extLst>
          </p:cNvPr>
          <p:cNvSpPr/>
          <p:nvPr/>
        </p:nvSpPr>
        <p:spPr>
          <a:xfrm>
            <a:off x="6231576" y="1933559"/>
            <a:ext cx="5096823" cy="4046122"/>
          </a:xfrm>
          <a:prstGeom prst="rect">
            <a:avLst/>
          </a:prstGeom>
          <a:solidFill>
            <a:srgbClr val="F0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对于棋盘子力的描述可以从以下几个方面来进行：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静态子力价值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棋子灵活度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棋子安全程度与攻击性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设估值函数计算为红方黑方子力之差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双方子力计算如左所示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缺点：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有限数据下参数调整难以达到最优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计算过程对内存及时间占用过大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需要维护的变量较多，难以正确维护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079B923B-FE39-49E9-A8D3-A8734F61C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16477" y="2027538"/>
            <a:ext cx="4975654" cy="7774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AC0449-1A58-46DA-8B90-B5DCEEB61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03" y="3038001"/>
            <a:ext cx="3996246" cy="259668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4E96A483-938A-4F52-B132-B7428897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53647" y="3979237"/>
            <a:ext cx="4052679" cy="2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1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sz="2800" b="1" dirty="0"/>
              <a:t>估值函数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2302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3.2.2 </a:t>
            </a:r>
            <a:r>
              <a:rPr lang="zh-CN" altLang="en-US" sz="2000" b="1" dirty="0"/>
              <a:t>估值函数</a:t>
            </a:r>
            <a:r>
              <a:rPr lang="en-US" altLang="zh-CN" sz="2000" b="1" dirty="0"/>
              <a:t>2.0</a:t>
            </a:r>
            <a:endParaRPr lang="zh-CN" altLang="en-US" sz="20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81D3A9-F04A-44DB-9D4E-07E804185C75}"/>
              </a:ext>
            </a:extLst>
          </p:cNvPr>
          <p:cNvSpPr/>
          <p:nvPr/>
        </p:nvSpPr>
        <p:spPr>
          <a:xfrm>
            <a:off x="6256289" y="1933559"/>
            <a:ext cx="5096823" cy="4046122"/>
          </a:xfrm>
          <a:prstGeom prst="rect">
            <a:avLst/>
          </a:prstGeom>
          <a:solidFill>
            <a:srgbClr val="F0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静态子力估计：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重视棋子在不同位置发挥的作用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较为忽视棋子之间不同位置时的互相影响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优势：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计算速度快，对内存与时间的占用较少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变量维护较少，模块之间交互方便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BC21B61-D332-4B9C-9087-6DFDC90B7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888" y="2085701"/>
            <a:ext cx="4512467" cy="336223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6E0C3770-1A53-46FB-B5D1-6A137F077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38888" y="2741929"/>
            <a:ext cx="4707122" cy="336223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305EDFBC-4135-4065-8D35-930FB1538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8888" y="3420820"/>
            <a:ext cx="3667209" cy="2145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C83D93A-B67C-4EDA-9392-0955FCCA1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88" y="3978059"/>
            <a:ext cx="4341340" cy="20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CF0E3-3AFF-4F29-902E-F71CD377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静态子力估计</a:t>
            </a:r>
            <a:r>
              <a:rPr lang="en-US" altLang="zh-CN" dirty="0"/>
              <a:t>——</a:t>
            </a:r>
            <a:r>
              <a:rPr lang="zh-CN" altLang="en-US" dirty="0"/>
              <a:t>以红方为例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F3DEEE-9F1A-435F-BEEA-E6C6FD02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77" y="1475802"/>
            <a:ext cx="4764946" cy="17225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12EADE-CA19-4807-8CEE-2EFB9E3A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77" y="3732183"/>
            <a:ext cx="4772405" cy="17225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C20F28-82FD-499F-8DD9-CCE8C61D0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977" y="1475803"/>
            <a:ext cx="4782791" cy="17161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465E130-3D1E-41ED-812E-57BF2716D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174" y="3732183"/>
            <a:ext cx="4764946" cy="17171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C71603D-9A02-4767-848E-F96B22172CF8}"/>
              </a:ext>
            </a:extLst>
          </p:cNvPr>
          <p:cNvSpPr txBox="1"/>
          <p:nvPr/>
        </p:nvSpPr>
        <p:spPr>
          <a:xfrm>
            <a:off x="8377881" y="55718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马静态子力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56ADA6-08AB-44B1-986A-00382B563CB4}"/>
              </a:ext>
            </a:extLst>
          </p:cNvPr>
          <p:cNvSpPr txBox="1"/>
          <p:nvPr/>
        </p:nvSpPr>
        <p:spPr>
          <a:xfrm>
            <a:off x="8377881" y="32198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车静态子力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116612-465E-4B16-A434-3FBCCE729DED}"/>
              </a:ext>
            </a:extLst>
          </p:cNvPr>
          <p:cNvSpPr txBox="1"/>
          <p:nvPr/>
        </p:nvSpPr>
        <p:spPr>
          <a:xfrm>
            <a:off x="2475292" y="32198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炮静态子力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D8C831-DDAA-405A-ACE3-6A0922A28CB6}"/>
              </a:ext>
            </a:extLst>
          </p:cNvPr>
          <p:cNvSpPr txBox="1"/>
          <p:nvPr/>
        </p:nvSpPr>
        <p:spPr>
          <a:xfrm>
            <a:off x="2475291" y="55718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卒静态子力</a:t>
            </a:r>
          </a:p>
        </p:txBody>
      </p:sp>
    </p:spTree>
    <p:extLst>
      <p:ext uri="{BB962C8B-B14F-4D97-AF65-F5344CB8AC3E}">
        <p14:creationId xmlns:p14="http://schemas.microsoft.com/office/powerpoint/2010/main" val="23173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7F261-2230-4F4A-A4E0-C643F43F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着法生成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CBFC1E-03F7-47AB-B08F-44980A19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5" y="2342075"/>
            <a:ext cx="4507401" cy="27357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F683A91-F8CA-4DE8-9B16-D5FC2E6F51DA}"/>
              </a:ext>
            </a:extLst>
          </p:cNvPr>
          <p:cNvSpPr txBox="1"/>
          <p:nvPr/>
        </p:nvSpPr>
        <p:spPr>
          <a:xfrm>
            <a:off x="5901268" y="1288382"/>
            <a:ext cx="4699000" cy="5029390"/>
          </a:xfrm>
          <a:prstGeom prst="rect">
            <a:avLst/>
          </a:prstGeom>
          <a:solidFill>
            <a:srgbClr val="FAF3FA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着法生成：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/>
              <a:t>根据不同棋子动作数组生成下一步走法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动作数组示例：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/>
              <a:t>根据着法限制数组判断着法可行性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/>
              <a:t>下一步着法判断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Vector</a:t>
            </a:r>
            <a:r>
              <a:rPr lang="zh-CN" altLang="en-US" dirty="0"/>
              <a:t>维护着法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A398A0-C68D-471E-9CE8-72017BFBDC9C}"/>
              </a:ext>
            </a:extLst>
          </p:cNvPr>
          <p:cNvSpPr txBox="1"/>
          <p:nvPr/>
        </p:nvSpPr>
        <p:spPr>
          <a:xfrm>
            <a:off x="6481231" y="1799211"/>
            <a:ext cx="336126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for </a:t>
            </a:r>
            <a:r>
              <a:rPr lang="en-US" altLang="zh-CN" sz="14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4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in </a:t>
            </a:r>
            <a:r>
              <a:rPr lang="en-US" altLang="zh-CN" sz="14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Moves</a:t>
            </a:r>
            <a:r>
              <a:rPr lang="en-US" altLang="zh-CN" sz="14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4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if </a:t>
            </a:r>
            <a:r>
              <a:rPr lang="en-US" altLang="zh-CN" sz="14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legal</a:t>
            </a:r>
            <a:r>
              <a:rPr lang="en-US" altLang="zh-CN" sz="14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4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        vector.</a:t>
            </a:r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zh-CN" sz="14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400" b="0" dirty="0">
                <a:solidFill>
                  <a:srgbClr val="575F6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1E22A6-0513-4EA9-9803-78412C75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1" y="3428999"/>
            <a:ext cx="4131733" cy="10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着法生成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3.4.1 </a:t>
            </a:r>
            <a:r>
              <a:rPr lang="zh-CN" altLang="en-US" sz="2000" b="1" dirty="0"/>
              <a:t>避免自身长打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5546725" y="1844675"/>
            <a:ext cx="49828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象棋巫师的长打判断为：当场面上出现三次同样的局面时，即判断长打。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应对策略：预先判断，将所有导致相同局面的着法设为禁着。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1985645"/>
            <a:ext cx="3653790" cy="412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着法生成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3.4.2 </a:t>
            </a:r>
            <a:r>
              <a:rPr lang="zh-CN" altLang="en-US" sz="2000" b="1" dirty="0"/>
              <a:t>劣势求和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5556885" y="1741805"/>
            <a:ext cx="460819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按以上的方法避免长打时，有时会出现当自己处于劣势时，为了避免长打导致自己从和局变成劣势的情况。</a:t>
            </a: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特殊判断：在之前局面中出现了被将军的情况，则自身已处于劣势，此时若出现长打，则为对方判负，或双方判和。因此在该情况下不进行长打判断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859915"/>
            <a:ext cx="4103370" cy="4516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8EAF-D6E1-48A0-87D9-16A85DE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6" y="376774"/>
            <a:ext cx="10874375" cy="687388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搜索算法 </a:t>
            </a:r>
            <a:r>
              <a:rPr lang="en-US" altLang="zh-CN" dirty="0"/>
              <a:t>—— </a:t>
            </a:r>
            <a:r>
              <a:rPr lang="zh-CN" altLang="en-US" dirty="0"/>
              <a:t>① 从简单开始，</a:t>
            </a:r>
            <a:r>
              <a:rPr lang="en-US" altLang="zh-CN" dirty="0"/>
              <a:t>alpha-beta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1230" y="1240556"/>
            <a:ext cx="109488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第一版程序的开局库、搜索、估值、历史状态查找等部分耦合度太高，难以维护，组员一起调试很久仍然有不少问题。于是，我们另起炉灶，从简单开始，一步一步增添新内容，不断优化。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本着使象棋程序能跑起来的目标，我们先实现了朴素的</a:t>
            </a:r>
            <a:r>
              <a:rPr lang="en-US" altLang="zh-CN" dirty="0"/>
              <a:t>alpha-beta</a:t>
            </a:r>
            <a:r>
              <a:rPr lang="zh-CN" altLang="en-US" dirty="0"/>
              <a:t>剪枝算法。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主要思想：</a:t>
            </a:r>
            <a:endParaRPr lang="en-US" altLang="zh-CN" dirty="0"/>
          </a:p>
          <a:p>
            <a:r>
              <a:rPr lang="zh-CN" altLang="en-US" dirty="0"/>
              <a:t>着法生成</a:t>
            </a:r>
            <a:endParaRPr lang="en-US" altLang="zh-CN" dirty="0"/>
          </a:p>
          <a:p>
            <a:r>
              <a:rPr lang="zh-CN" altLang="en-US" dirty="0"/>
              <a:t>着法排序</a:t>
            </a:r>
            <a:endParaRPr lang="en-US" altLang="zh-CN" dirty="0"/>
          </a:p>
          <a:p>
            <a:r>
              <a:rPr lang="zh-CN" altLang="en-US" dirty="0"/>
              <a:t>带</a:t>
            </a:r>
            <a:r>
              <a:rPr lang="en-US" altLang="zh-CN" dirty="0"/>
              <a:t>Alpha-beta</a:t>
            </a:r>
            <a:r>
              <a:rPr lang="zh-CN" altLang="en-US" dirty="0"/>
              <a:t>剪枝的</a:t>
            </a:r>
            <a:r>
              <a:rPr lang="en-US" altLang="zh-CN" dirty="0"/>
              <a:t>minimax</a:t>
            </a:r>
            <a:r>
              <a:rPr lang="zh-CN" altLang="en-US" dirty="0"/>
              <a:t>搜索</a:t>
            </a:r>
            <a:endParaRPr lang="en-US" altLang="zh-CN" dirty="0"/>
          </a:p>
          <a:p>
            <a:r>
              <a:rPr lang="zh-CN" altLang="en-US" dirty="0"/>
              <a:t>最后以第一层的所有步骤中搜索后返回值最高的作为当前走法。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这一版，我们的估值函数是将棋子乘以它在该位置的权值相加作为总估值。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在设置初始棋盘的时候计算估值，在每一步的走法中只需根据移动的棋子进行对应的修改即可，</a:t>
            </a:r>
            <a:r>
              <a:rPr lang="en-US" altLang="zh-CN" dirty="0"/>
              <a:t>O(1)</a:t>
            </a:r>
            <a:r>
              <a:rPr lang="zh-CN" altLang="en-US" dirty="0"/>
              <a:t>时间能计算出来新的估值。排序时按照新局面的估值排序。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这样写出来的能和傻瓜打一打。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51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 txBox="1"/>
          <p:nvPr/>
        </p:nvSpPr>
        <p:spPr>
          <a:xfrm>
            <a:off x="3779100" y="3301339"/>
            <a:ext cx="1172067" cy="540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目 录</a:t>
            </a:r>
          </a:p>
        </p:txBody>
      </p:sp>
      <p:sp>
        <p:nvSpPr>
          <p:cNvPr id="6" name="椭圆 5"/>
          <p:cNvSpPr/>
          <p:nvPr/>
        </p:nvSpPr>
        <p:spPr>
          <a:xfrm>
            <a:off x="6096000" y="1895208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1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096000" y="2806731"/>
            <a:ext cx="548640" cy="5486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2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96000" y="3718254"/>
            <a:ext cx="548640" cy="5486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3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37680" y="1984862"/>
            <a:ext cx="120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UCCI</a:t>
            </a:r>
            <a:r>
              <a:rPr lang="zh-CN" altLang="en-US" b="1" dirty="0"/>
              <a:t>通讯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37680" y="2905718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开局库</a:t>
            </a:r>
            <a:r>
              <a:rPr lang="en-US" altLang="zh-CN" b="1" dirty="0"/>
              <a:t>&amp;</a:t>
            </a:r>
            <a:r>
              <a:rPr lang="zh-CN" altLang="en-US" b="1" dirty="0"/>
              <a:t>残局库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37680" y="3807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搜索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5537200" y="2342877"/>
            <a:ext cx="0" cy="244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3499700" y="3154849"/>
            <a:ext cx="1107440" cy="838200"/>
            <a:chOff x="3499700" y="3154849"/>
            <a:chExt cx="1107440" cy="838200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499700" y="3154849"/>
              <a:ext cx="1107440" cy="0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711367" y="3992574"/>
              <a:ext cx="895773" cy="47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711367" y="3154849"/>
              <a:ext cx="0" cy="837725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4607140" y="3154849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607140" y="3862356"/>
              <a:ext cx="0" cy="130218"/>
            </a:xfrm>
            <a:prstGeom prst="line">
              <a:avLst/>
            </a:prstGeom>
            <a:ln w="41275" cap="rnd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31A5F165-D940-4E54-8B48-C9F470AC4162}"/>
              </a:ext>
            </a:extLst>
          </p:cNvPr>
          <p:cNvSpPr/>
          <p:nvPr/>
        </p:nvSpPr>
        <p:spPr>
          <a:xfrm>
            <a:off x="6096000" y="4629777"/>
            <a:ext cx="548640" cy="548640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4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1AD8CE5-E798-44CA-A0F8-5EA352BEF83E}"/>
              </a:ext>
            </a:extLst>
          </p:cNvPr>
          <p:cNvSpPr txBox="1"/>
          <p:nvPr/>
        </p:nvSpPr>
        <p:spPr>
          <a:xfrm>
            <a:off x="6837680" y="4719431"/>
            <a:ext cx="111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项目流程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8EAF-D6E1-48A0-87D9-16A85DE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6" y="376774"/>
            <a:ext cx="10874375" cy="687388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搜索算法 </a:t>
            </a:r>
            <a:r>
              <a:rPr lang="en-US" altLang="zh-CN" dirty="0"/>
              <a:t>—— </a:t>
            </a:r>
            <a:r>
              <a:rPr lang="zh-CN" altLang="en-US" dirty="0"/>
              <a:t>② 优化搜索，主要变例搜索算法（</a:t>
            </a:r>
            <a:r>
              <a:rPr lang="en-US" altLang="zh-CN" dirty="0"/>
              <a:t>PVS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4636" y="1386161"/>
            <a:ext cx="109488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</a:t>
            </a:r>
            <a:r>
              <a:rPr lang="en-US" altLang="zh-CN" sz="2000" dirty="0"/>
              <a:t>alpha-beta</a:t>
            </a:r>
            <a:r>
              <a:rPr lang="zh-CN" altLang="en-US" sz="2000" dirty="0"/>
              <a:t>的进一步优化普遍选择</a:t>
            </a:r>
            <a:r>
              <a:rPr lang="en-US" altLang="zh-CN" sz="2000" dirty="0"/>
              <a:t>PVS</a:t>
            </a:r>
            <a:r>
              <a:rPr lang="zh-CN" altLang="en-US" sz="2000" dirty="0"/>
              <a:t>，因此我们研究了这个算法。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这个算法的前提是着法排序做的比较准，这样在求解了第一个着法的估值之后，就认为后面的都不如这个着法好。具体来说，就是把调用下一层搜索的</a:t>
            </a:r>
            <a:r>
              <a:rPr lang="en-US" altLang="zh-CN" sz="2000" dirty="0"/>
              <a:t>alpha</a:t>
            </a:r>
            <a:r>
              <a:rPr lang="zh-CN" altLang="en-US" sz="2000" dirty="0"/>
              <a:t>和</a:t>
            </a:r>
            <a:r>
              <a:rPr lang="en-US" altLang="zh-CN" sz="2000" dirty="0"/>
              <a:t>beta</a:t>
            </a:r>
            <a:r>
              <a:rPr lang="zh-CN" altLang="en-US" sz="2000" dirty="0"/>
              <a:t>的窗口区间设为</a:t>
            </a:r>
            <a:r>
              <a:rPr lang="en-US" altLang="zh-CN" sz="2000" dirty="0"/>
              <a:t>0</a:t>
            </a:r>
            <a:r>
              <a:rPr lang="zh-CN" altLang="en-US" sz="2000" dirty="0"/>
              <a:t>长度，增大剪枝的可能。由于证明一个着法坏（剪枝）比证明一个着法好（更新）一般要快不少，使用</a:t>
            </a:r>
            <a:r>
              <a:rPr lang="en-US" altLang="zh-CN" sz="2000" dirty="0"/>
              <a:t>PVS</a:t>
            </a:r>
            <a:r>
              <a:rPr lang="zh-CN" altLang="en-US" sz="2000" dirty="0"/>
              <a:t>就能提升不少效率。不过，如果新的着法并不坏，则需要对新的着法以正常的窗口重新搜索。但一般重新搜索需要的时间比节省的时间要少，也就节约了时间。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Alpha-beta</a:t>
            </a:r>
            <a:r>
              <a:rPr lang="zh-CN" altLang="en-US" sz="2000" dirty="0"/>
              <a:t>转</a:t>
            </a:r>
            <a:r>
              <a:rPr lang="en-US" altLang="zh-CN" sz="2000" dirty="0"/>
              <a:t>PVS</a:t>
            </a:r>
            <a:r>
              <a:rPr lang="zh-CN" altLang="en-US" sz="2000" dirty="0"/>
              <a:t>还是比较容易的，主要就加一个是否已搜到主要变例节点的判断，如果有的话使用零宽窗口搜索，没有或者搜出来的结果证明当前走法比主要变例走法更好，则使用正常的窗口宽度进行下一步的搜索。在代码实现中也就多加六行左右即可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实践证明，这样反而变慢了许多。我们输出中间过程，发现经常重新搜索，也就意味着我们的着法排序做得不够好。故下一步选择优化着法排序。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5321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8EAF-D6E1-48A0-87D9-16A85DE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6" y="376774"/>
            <a:ext cx="10874375" cy="687388"/>
          </a:xfrm>
        </p:spPr>
        <p:txBody>
          <a:bodyPr>
            <a:normAutofit/>
          </a:bodyPr>
          <a:lstStyle/>
          <a:p>
            <a:r>
              <a:rPr lang="en-US" altLang="zh-CN" dirty="0"/>
              <a:t>3 </a:t>
            </a:r>
            <a:r>
              <a:rPr lang="zh-CN" altLang="en-US" dirty="0"/>
              <a:t>搜索算法 </a:t>
            </a:r>
            <a:r>
              <a:rPr lang="en-US" altLang="zh-CN" dirty="0"/>
              <a:t>—— </a:t>
            </a:r>
            <a:r>
              <a:rPr lang="zh-CN" altLang="en-US" dirty="0"/>
              <a:t>③ 优化排序，吃子优先并适应性地调整走法估值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4636" y="1135720"/>
            <a:ext cx="1094882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当前算法存在的问题：有些棋子的位置对权值的影响比吃子影响更大。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吃子走法一般是相对较优的，故将吃子走法排在前面，并按照吃的子种类先排序，再按权值排序。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遇到问题：能吃不吃，被吃不逃，走法很笨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分析：将吃子走法排到前面，仅仅优化了一点点排序，稍微增加了剪枝，但是对估值没有影响，因此没有完全解决之前说的“吃对方棋子权值上不如自己棋子好位置”的问题。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解决方法：调整估值函数计算来优化走棋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红方，原估值：</a:t>
            </a:r>
            <a:r>
              <a:rPr lang="en-US" altLang="zh-CN" dirty="0" err="1"/>
              <a:t>new_evaluation</a:t>
            </a:r>
            <a:r>
              <a:rPr lang="en-US" altLang="zh-CN" dirty="0"/>
              <a:t> = </a:t>
            </a:r>
            <a:r>
              <a:rPr lang="en-US" altLang="zh-CN" dirty="0" err="1"/>
              <a:t>original_evaluation</a:t>
            </a:r>
            <a:r>
              <a:rPr lang="en-US" altLang="zh-CN" dirty="0"/>
              <a:t> – </a:t>
            </a:r>
            <a:r>
              <a:rPr lang="en-US" altLang="zh-CN" dirty="0" err="1"/>
              <a:t>piece_value</a:t>
            </a:r>
            <a:r>
              <a:rPr lang="en-US" altLang="zh-CN" dirty="0"/>
              <a:t>[chessboard[</a:t>
            </a:r>
            <a:r>
              <a:rPr lang="en-US" altLang="zh-CN" dirty="0" err="1"/>
              <a:t>src</a:t>
            </a:r>
            <a:r>
              <a:rPr lang="en-US" altLang="zh-CN" dirty="0"/>
              <a:t>]][</a:t>
            </a:r>
            <a:r>
              <a:rPr lang="en-US" altLang="zh-CN" dirty="0" err="1"/>
              <a:t>src</a:t>
            </a:r>
            <a:r>
              <a:rPr lang="en-US" altLang="zh-CN" dirty="0"/>
              <a:t>] + </a:t>
            </a:r>
            <a:r>
              <a:rPr lang="en-US" altLang="zh-CN" dirty="0" err="1"/>
              <a:t>piece_value</a:t>
            </a:r>
            <a:r>
              <a:rPr lang="en-US" altLang="zh-CN" dirty="0"/>
              <a:t>[chessboard[</a:t>
            </a:r>
            <a:r>
              <a:rPr lang="en-US" altLang="zh-CN" dirty="0" err="1"/>
              <a:t>src</a:t>
            </a:r>
            <a:r>
              <a:rPr lang="en-US" altLang="zh-CN" dirty="0"/>
              <a:t>]][</a:t>
            </a:r>
            <a:r>
              <a:rPr lang="en-US" altLang="zh-CN" dirty="0" err="1"/>
              <a:t>dst</a:t>
            </a:r>
            <a:r>
              <a:rPr lang="en-US" altLang="zh-CN" dirty="0"/>
              <a:t>] + </a:t>
            </a:r>
            <a:r>
              <a:rPr lang="en-US" altLang="zh-CN" dirty="0" err="1"/>
              <a:t>piece_value</a:t>
            </a:r>
            <a:r>
              <a:rPr lang="en-US" altLang="zh-CN" dirty="0"/>
              <a:t>[chessboard[</a:t>
            </a:r>
            <a:r>
              <a:rPr lang="en-US" altLang="zh-CN" dirty="0" err="1"/>
              <a:t>dst</a:t>
            </a:r>
            <a:r>
              <a:rPr lang="en-US" altLang="zh-CN" dirty="0"/>
              <a:t>]][</a:t>
            </a:r>
            <a:r>
              <a:rPr lang="en-US" altLang="zh-CN" dirty="0" err="1"/>
              <a:t>dst</a:t>
            </a:r>
            <a:r>
              <a:rPr lang="en-US" altLang="zh-CN" dirty="0"/>
              <a:t>]</a:t>
            </a:r>
          </a:p>
          <a:p>
            <a:endParaRPr lang="en-US" altLang="zh-CN" dirty="0"/>
          </a:p>
          <a:p>
            <a:r>
              <a:rPr lang="zh-CN" altLang="en-US" dirty="0"/>
              <a:t>红方，现估值：</a:t>
            </a:r>
            <a:r>
              <a:rPr lang="en-US" altLang="zh-CN" dirty="0" err="1"/>
              <a:t>new_evaluation</a:t>
            </a:r>
            <a:r>
              <a:rPr lang="en-US" altLang="zh-CN" dirty="0"/>
              <a:t> = </a:t>
            </a:r>
            <a:r>
              <a:rPr lang="en-US" altLang="zh-CN" dirty="0" err="1"/>
              <a:t>original_evaluation</a:t>
            </a:r>
            <a:r>
              <a:rPr lang="en-US" altLang="zh-CN" dirty="0"/>
              <a:t> – </a:t>
            </a:r>
            <a:r>
              <a:rPr lang="en-US" altLang="zh-CN" dirty="0" err="1"/>
              <a:t>piece_value</a:t>
            </a:r>
            <a:r>
              <a:rPr lang="en-US" altLang="zh-CN" dirty="0"/>
              <a:t>[chessboard[</a:t>
            </a:r>
            <a:r>
              <a:rPr lang="en-US" altLang="zh-CN" dirty="0" err="1"/>
              <a:t>src</a:t>
            </a:r>
            <a:r>
              <a:rPr lang="en-US" altLang="zh-CN" dirty="0"/>
              <a:t>]][</a:t>
            </a:r>
            <a:r>
              <a:rPr lang="en-US" altLang="zh-CN" dirty="0" err="1"/>
              <a:t>src</a:t>
            </a:r>
            <a:r>
              <a:rPr lang="en-US" altLang="zh-CN" dirty="0"/>
              <a:t>] + </a:t>
            </a:r>
            <a:r>
              <a:rPr lang="en-US" altLang="zh-CN" dirty="0" err="1"/>
              <a:t>piece_value</a:t>
            </a:r>
            <a:r>
              <a:rPr lang="en-US" altLang="zh-CN" dirty="0"/>
              <a:t>[chessboard[</a:t>
            </a:r>
            <a:r>
              <a:rPr lang="en-US" altLang="zh-CN" dirty="0" err="1"/>
              <a:t>src</a:t>
            </a:r>
            <a:r>
              <a:rPr lang="en-US" altLang="zh-CN" dirty="0"/>
              <a:t>]][</a:t>
            </a:r>
            <a:r>
              <a:rPr lang="en-US" altLang="zh-CN" dirty="0" err="1"/>
              <a:t>dst</a:t>
            </a:r>
            <a:r>
              <a:rPr lang="en-US" altLang="zh-CN" dirty="0"/>
              <a:t>] + </a:t>
            </a:r>
            <a:r>
              <a:rPr lang="en-US" altLang="zh-CN" dirty="0" err="1"/>
              <a:t>piece_value</a:t>
            </a:r>
            <a:r>
              <a:rPr lang="en-US" altLang="zh-CN" dirty="0"/>
              <a:t>[chessboard[</a:t>
            </a:r>
            <a:r>
              <a:rPr lang="en-US" altLang="zh-CN" dirty="0" err="1"/>
              <a:t>dst</a:t>
            </a:r>
            <a:r>
              <a:rPr lang="en-US" altLang="zh-CN" dirty="0"/>
              <a:t>]][</a:t>
            </a:r>
            <a:r>
              <a:rPr lang="en-US" altLang="zh-CN" dirty="0" err="1"/>
              <a:t>dst</a:t>
            </a:r>
            <a:r>
              <a:rPr lang="en-US" altLang="zh-CN" dirty="0"/>
              <a:t>]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* weight</a:t>
            </a:r>
          </a:p>
          <a:p>
            <a:endParaRPr lang="en-US" altLang="zh-CN" dirty="0"/>
          </a:p>
          <a:p>
            <a:r>
              <a:rPr lang="zh-CN" altLang="en-US" dirty="0"/>
              <a:t>经测试，</a:t>
            </a:r>
            <a:r>
              <a:rPr lang="en-US" altLang="zh-CN" dirty="0"/>
              <a:t>weight</a:t>
            </a:r>
            <a:r>
              <a:rPr lang="zh-CN" altLang="en-US" dirty="0"/>
              <a:t>为</a:t>
            </a:r>
            <a:r>
              <a:rPr lang="en-US" altLang="zh-CN" dirty="0"/>
              <a:t>4</a:t>
            </a:r>
            <a:r>
              <a:rPr lang="zh-CN" altLang="en-US" dirty="0"/>
              <a:t>时表现不错，因此我们后面一直延续给吃子</a:t>
            </a:r>
            <a:r>
              <a:rPr lang="en-US" altLang="zh-CN" dirty="0"/>
              <a:t>4</a:t>
            </a:r>
            <a:r>
              <a:rPr lang="zh-CN" altLang="en-US" dirty="0"/>
              <a:t>倍权值。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能感觉到走得更加智能。此时可以和菜鸟打一打。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61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8EAF-D6E1-48A0-87D9-16A85DE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6" y="376774"/>
            <a:ext cx="10874375" cy="687388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搜索算法 </a:t>
            </a:r>
            <a:r>
              <a:rPr lang="en-US" altLang="zh-CN" dirty="0"/>
              <a:t>—— </a:t>
            </a:r>
            <a:r>
              <a:rPr lang="zh-CN" altLang="en-US" dirty="0"/>
              <a:t>④ 优化排序，历史启发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4636" y="1135720"/>
            <a:ext cx="109488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历史启发是比较好的启发式排序方法。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它的思想很简单。不管是什么棋子，只要历史上我方搜出来过这步，就认为这步不错，在表中这步棋对应的位置做相应记录。这个表称为历史表。以后生成走法之后，根据历史表中的记录先一步排序。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这个启发式有一定的道理，能比较好地区分不同棋子，也符合下棋的实际情况。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84988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8EAF-D6E1-48A0-87D9-16A85DE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6" y="376774"/>
            <a:ext cx="10874375" cy="687388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搜索算法 </a:t>
            </a:r>
            <a:r>
              <a:rPr lang="en-US" altLang="zh-CN" dirty="0"/>
              <a:t>—— </a:t>
            </a:r>
            <a:r>
              <a:rPr lang="zh-CN" altLang="en-US" dirty="0"/>
              <a:t>④ 优化排序，杀手启发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4636" y="1135720"/>
            <a:ext cx="109488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杀手启发，在之前的搜索中产生过剪枝的走法称为杀手，这样的走法很可能是比较优的，因此将这样的走法排在前面的位置上。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最后我们这样对着法排序：</a:t>
            </a:r>
            <a:endParaRPr lang="en-US" altLang="zh-CN" sz="2400" dirty="0"/>
          </a:p>
          <a:p>
            <a:r>
              <a:rPr lang="zh-CN" altLang="en-US" sz="2400" dirty="0"/>
              <a:t>以红方为例</a:t>
            </a:r>
            <a:endParaRPr lang="en-US" altLang="zh-CN" sz="2400" dirty="0"/>
          </a:p>
          <a:p>
            <a:r>
              <a:rPr lang="zh-CN" altLang="en-US" sz="2400" dirty="0"/>
              <a:t>长打长将着法放在最后，而且不选</a:t>
            </a:r>
            <a:endParaRPr lang="en-US" altLang="zh-CN" sz="2400" dirty="0"/>
          </a:p>
          <a:p>
            <a:r>
              <a:rPr lang="zh-CN" altLang="en-US" sz="2400" dirty="0"/>
              <a:t>首先，杀手着法优先</a:t>
            </a:r>
            <a:endParaRPr lang="en-US" altLang="zh-CN" sz="2400" dirty="0"/>
          </a:p>
          <a:p>
            <a:r>
              <a:rPr lang="zh-CN" altLang="en-US" sz="2400" dirty="0"/>
              <a:t>其次，历史启发表中积累的值较高的优先</a:t>
            </a:r>
            <a:endParaRPr lang="en-US" altLang="zh-CN" sz="2400" dirty="0"/>
          </a:p>
          <a:p>
            <a:r>
              <a:rPr lang="zh-CN" altLang="en-US" sz="2400" dirty="0"/>
              <a:t>再次，吃子而且吃的子较有威力的优先</a:t>
            </a:r>
            <a:endParaRPr lang="en-US" altLang="zh-CN" sz="2400" dirty="0"/>
          </a:p>
          <a:p>
            <a:r>
              <a:rPr lang="zh-CN" altLang="en-US" sz="2400" dirty="0"/>
              <a:t>最后，估值较高的优先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这样速度较快（五层搜索时间在两三秒），而且能确保较好地走法总是比较靠前地被找到，这时可以和新手、入门有来有回了。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889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8EAF-D6E1-48A0-87D9-16A85DE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6" y="376774"/>
            <a:ext cx="10874375" cy="687388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搜索算法 </a:t>
            </a:r>
            <a:r>
              <a:rPr lang="en-US" altLang="zh-CN" dirty="0"/>
              <a:t>—— </a:t>
            </a:r>
            <a:r>
              <a:rPr lang="zh-CN" altLang="en-US" dirty="0"/>
              <a:t>⑤ 优化算法，迭代加深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4636" y="1135720"/>
            <a:ext cx="109488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为了进一步增加搜索深度，我们进一步使用迭代加深搜索。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先用几十毫秒搜三层，然后按照搜索出来的结果，重新排序进行更深一层的搜索。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优点：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前一深度搜索过后进行排序，能使得排序效果更好，更容易剪枝，搜索更深。而且很多之前搜过得到的结果可以直接重用。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解决之前经常遇到的“搜索</a:t>
            </a:r>
            <a:r>
              <a:rPr lang="en-US" altLang="zh-CN" sz="2400" dirty="0"/>
              <a:t>5</a:t>
            </a:r>
            <a:r>
              <a:rPr lang="zh-CN" altLang="en-US" sz="2400" dirty="0"/>
              <a:t>层时间富裕，搜索</a:t>
            </a:r>
            <a:r>
              <a:rPr lang="en-US" altLang="zh-CN" sz="2400" dirty="0"/>
              <a:t>6</a:t>
            </a:r>
            <a:r>
              <a:rPr lang="zh-CN" altLang="en-US" sz="2400" dirty="0"/>
              <a:t>层有时搜不完”的问题。能确保有</a:t>
            </a:r>
            <a:r>
              <a:rPr lang="en-US" altLang="zh-CN" sz="2400" dirty="0"/>
              <a:t>5</a:t>
            </a:r>
            <a:r>
              <a:rPr lang="zh-CN" altLang="en-US" sz="2400" dirty="0"/>
              <a:t>层搜索的结果，如果搜得更深就来更新，对时间利用率更高。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我们在搜索过程中输出层数，和象棋巫师的业余打，可以从中间输出中看到，浅则搜索</a:t>
            </a:r>
            <a:r>
              <a:rPr lang="en-US" altLang="zh-CN" sz="2400" dirty="0"/>
              <a:t>6</a:t>
            </a:r>
            <a:r>
              <a:rPr lang="zh-CN" altLang="en-US" sz="2400" dirty="0"/>
              <a:t>层，深则搜索到</a:t>
            </a:r>
            <a:r>
              <a:rPr lang="en-US" altLang="zh-CN" sz="2400" dirty="0"/>
              <a:t>10</a:t>
            </a:r>
            <a:r>
              <a:rPr lang="zh-CN" altLang="en-US" sz="2400" dirty="0"/>
              <a:t>层，优化效果不错。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634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8EAF-D6E1-48A0-87D9-16A85DE9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6" y="376774"/>
            <a:ext cx="10874375" cy="687388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搜索算法 </a:t>
            </a:r>
            <a:r>
              <a:rPr lang="en-US" altLang="zh-CN" dirty="0"/>
              <a:t>—— </a:t>
            </a:r>
            <a:r>
              <a:rPr lang="zh-CN" altLang="en-US" dirty="0"/>
              <a:t>⑤ 算法部分总结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4636" y="1135720"/>
            <a:ext cx="109488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象棋百科全书上的算法，我们都进行了学习讨论。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实现了：</a:t>
            </a:r>
            <a:r>
              <a:rPr lang="en-US" altLang="zh-CN" sz="2400" dirty="0"/>
              <a:t>alpha-beta</a:t>
            </a:r>
            <a:r>
              <a:rPr lang="zh-CN" altLang="en-US" sz="2400" dirty="0"/>
              <a:t>，主要变例搜索，迭代加深，历史启发，杀手启发，置换表；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没有实现：静态搜索和空着裁剪。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没有实现的两个算法都很巧妙聪明，也符合下象棋的常识，没有加入我们的象棋中比较可惜。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但我们通过实现一个个算法，更进一步地理解了它们的思路，增强了算法的设计和理解能力。而且，我们在实现的基础上，还根据我们的实际需求、实际问题、实际数据结构进行了适应性地调整，对我们的象棋</a:t>
            </a:r>
            <a:r>
              <a:rPr lang="en-US" altLang="zh-CN" sz="2400" dirty="0"/>
              <a:t>AI</a:t>
            </a:r>
            <a:r>
              <a:rPr lang="zh-CN" altLang="en-US" sz="2400" dirty="0"/>
              <a:t>程序确实起到了增强棋力的作用，总体上非常有收获。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77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4628A96-343E-464C-A455-0928EC62077D}"/>
              </a:ext>
            </a:extLst>
          </p:cNvPr>
          <p:cNvSpPr txBox="1"/>
          <p:nvPr/>
        </p:nvSpPr>
        <p:spPr>
          <a:xfrm>
            <a:off x="4510991" y="2602291"/>
            <a:ext cx="72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F5597"/>
                </a:solidFill>
                <a:latin typeface="Impact" panose="020B0806030902050204" pitchFamily="34" charset="0"/>
              </a:rPr>
              <a:t>4</a:t>
            </a:r>
            <a:endParaRPr lang="zh-CN" altLang="en-US" sz="9600" dirty="0">
              <a:solidFill>
                <a:srgbClr val="2F5597"/>
              </a:solidFill>
              <a:latin typeface="Impact" panose="020B080603090205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951BC3-2D55-4D5A-BD56-494A1082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70" y="2425700"/>
            <a:ext cx="2163622" cy="1881811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658BFE-D9FC-47B2-ABC4-2EDDA80ED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A94E8A0-DB49-4C63-BD43-D722B331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206" y="2891770"/>
            <a:ext cx="4588562" cy="537230"/>
          </a:xfrm>
        </p:spPr>
        <p:txBody>
          <a:bodyPr/>
          <a:lstStyle/>
          <a:p>
            <a:r>
              <a:rPr lang="zh-CN" altLang="en-US" dirty="0"/>
              <a:t>项目流程</a:t>
            </a:r>
          </a:p>
        </p:txBody>
      </p:sp>
    </p:spTree>
    <p:extLst>
      <p:ext uri="{BB962C8B-B14F-4D97-AF65-F5344CB8AC3E}">
        <p14:creationId xmlns:p14="http://schemas.microsoft.com/office/powerpoint/2010/main" val="101308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en-US" altLang="zh-CN" dirty="0">
                <a:sym typeface="+mn-ea"/>
              </a:rPr>
              <a:t>BUG</a:t>
            </a:r>
            <a:r>
              <a:rPr lang="zh-CN" altLang="en-US" dirty="0">
                <a:sym typeface="+mn-ea"/>
              </a:rPr>
              <a:t>处理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14065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4.1 </a:t>
            </a:r>
            <a:r>
              <a:rPr lang="zh-CN" altLang="en-US" sz="2000" b="1" dirty="0"/>
              <a:t>不解将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5577205" y="3239135"/>
            <a:ext cx="46081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实验过程中，出现了自己即将被将军，但我方引擎未解将的情况，出现该情况的原因在于经过多层搜索，判断解将操作最终也将导致失败，因此解将与非解将最终得到的搜索价值相等。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5" y="1941830"/>
            <a:ext cx="4204335" cy="4669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05" y="1310640"/>
            <a:ext cx="3505200" cy="16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6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en-US" altLang="zh-CN" dirty="0">
                <a:sym typeface="+mn-ea"/>
              </a:rPr>
              <a:t>BUG</a:t>
            </a:r>
            <a:r>
              <a:rPr lang="zh-CN" altLang="en-US" dirty="0">
                <a:sym typeface="+mn-ea"/>
              </a:rPr>
              <a:t>处理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11525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4.2 </a:t>
            </a:r>
            <a:r>
              <a:rPr lang="zh-CN" altLang="en-US" sz="2000" b="1" dirty="0"/>
              <a:t>长打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5577205" y="2561590"/>
            <a:ext cx="460819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缺乏长打判断时，出现在自身优势时由于长打判负的情况，增加长打判断后即解决了该项问题。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5" y="1929765"/>
            <a:ext cx="425386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3971883-4596-40E8-9F9E-54BDDA081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299198"/>
            <a:ext cx="6096000" cy="28639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2E07F0B-844B-4EDE-83B1-F1EA137F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项目过程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C77C01-62EC-482F-BCB9-69C5081DD43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5" y="1439333"/>
            <a:ext cx="3197578" cy="23981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659AAD-96A1-4C7B-B00C-4F9674C639E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2" y="2008499"/>
            <a:ext cx="5960535" cy="2841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75B16E-D2A1-45B4-9C65-A3253450A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73" y="2910779"/>
            <a:ext cx="6256867" cy="29980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281F0FA-B0B7-4CCE-B002-E03180963B28}"/>
              </a:ext>
            </a:extLst>
          </p:cNvPr>
          <p:cNvSpPr txBox="1"/>
          <p:nvPr/>
        </p:nvSpPr>
        <p:spPr>
          <a:xfrm>
            <a:off x="1428696" y="4449171"/>
            <a:ext cx="18020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前后共有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189 commits</a:t>
            </a:r>
          </a:p>
          <a:p>
            <a:pPr marL="285750" indent="-285750">
              <a:buFontTx/>
              <a:buChar char="-"/>
            </a:pP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branches</a:t>
            </a:r>
          </a:p>
          <a:p>
            <a:pPr marL="285750" indent="-285750">
              <a:buFontTx/>
              <a:buChar char="-"/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releases</a:t>
            </a:r>
          </a:p>
          <a:p>
            <a:pPr marL="285750" indent="-285750">
              <a:buFontTx/>
              <a:buChar char="-"/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 marL="285750" indent="-285750">
              <a:buFontTx/>
              <a:buChar char="-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2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3727" y="2849891"/>
            <a:ext cx="4588562" cy="537230"/>
          </a:xfrm>
        </p:spPr>
        <p:txBody>
          <a:bodyPr>
            <a:normAutofit/>
          </a:bodyPr>
          <a:lstStyle/>
          <a:p>
            <a:r>
              <a:rPr lang="en-US" altLang="zh-CN" dirty="0"/>
              <a:t>UCCI</a:t>
            </a:r>
            <a:r>
              <a:rPr lang="zh-CN" altLang="en-US" dirty="0"/>
              <a:t>通讯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10991" y="2602291"/>
            <a:ext cx="72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F5597"/>
                </a:solidFill>
                <a:latin typeface="Impact" panose="020B0806030902050204" pitchFamily="34" charset="0"/>
              </a:rPr>
              <a:t>1</a:t>
            </a:r>
            <a:endParaRPr lang="zh-CN" altLang="en-US" sz="9600" dirty="0">
              <a:solidFill>
                <a:srgbClr val="2F5597"/>
              </a:solidFill>
              <a:latin typeface="Impact" panose="020B080603090205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70" y="2425700"/>
            <a:ext cx="2163622" cy="1881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9B434-AA5A-4F26-A3A4-7221783B5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119" y="2289894"/>
            <a:ext cx="5134992" cy="719861"/>
          </a:xfrm>
        </p:spPr>
        <p:txBody>
          <a:bodyPr/>
          <a:lstStyle/>
          <a:p>
            <a:r>
              <a:rPr lang="zh-CN" altLang="en-US" dirty="0"/>
              <a:t>恳请指正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0ABDD-5C74-4A98-81A0-BFFA8710F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779" y="1275939"/>
            <a:ext cx="2766903" cy="4319827"/>
          </a:xfrm>
          <a:prstGeom prst="rect">
            <a:avLst/>
          </a:prstGeom>
        </p:spPr>
      </p:pic>
      <p:sp>
        <p:nvSpPr>
          <p:cNvPr id="8" name="副标题 2">
            <a:extLst>
              <a:ext uri="{FF2B5EF4-FFF2-40B4-BE49-F238E27FC236}">
                <a16:creationId xmlns:a16="http://schemas.microsoft.com/office/drawing/2014/main" id="{0A953639-FC4B-4031-B1B1-19E57E15B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2879" y="3866909"/>
            <a:ext cx="3514843" cy="798277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小组成员：</a:t>
            </a:r>
            <a:endParaRPr lang="en-US" altLang="zh-CN" sz="2000" dirty="0" smtClean="0"/>
          </a:p>
          <a:p>
            <a:r>
              <a:rPr lang="zh-CN" altLang="en-US" sz="2000" dirty="0" smtClean="0"/>
              <a:t>钟伊凡 赵艺博 刘云帆 陈朝琛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8857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UCCI</a:t>
            </a:r>
            <a:r>
              <a:rPr lang="zh-CN" altLang="en-US" dirty="0"/>
              <a:t>通讯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495" y="1281326"/>
            <a:ext cx="31845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1.1 </a:t>
            </a:r>
            <a:r>
              <a:rPr lang="zh-CN" altLang="en-US" sz="2000" b="1" dirty="0"/>
              <a:t>按指令的不同进行处理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0533643"/>
              </p:ext>
            </p:extLst>
          </p:nvPr>
        </p:nvGraphicFramePr>
        <p:xfrm>
          <a:off x="441959" y="1698755"/>
          <a:ext cx="11308080" cy="421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8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52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80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函数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FF6238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FF6238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spc="13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接受指令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FF6238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FF6238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处理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FF6238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反馈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FF6238"/>
                      </a:solidFill>
                      <a:prstDash val="solid"/>
                    </a:lnR>
                    <a:lnT w="19050" cap="rnd">
                      <a:solidFill>
                        <a:srgbClr val="FF6238"/>
                      </a:solidFill>
                      <a:prstDash val="solid"/>
                    </a:lnT>
                    <a:lnB w="3175" cap="rnd">
                      <a:solidFill>
                        <a:srgbClr val="FFFFFF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8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GuideState</a:t>
                      </a: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FF6238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3175" cap="rnd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 dirty="0" err="1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ucci</a:t>
                      </a:r>
                      <a:endParaRPr lang="en-US" sz="1800" b="1" spc="13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3175" cap="rnd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3175">
                      <a:solidFill>
                        <a:srgbClr val="FFFFFF"/>
                      </a:solidFill>
                      <a:prstDash val="dot"/>
                    </a:lnR>
                    <a:lnT w="3175">
                      <a:solidFill>
                        <a:srgbClr val="FFFFFF"/>
                      </a:solidFill>
                      <a:prstDash val="dot"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800" b="1" spc="13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3175" cap="rnd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ucciok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FF6238"/>
                      </a:solidFill>
                      <a:prstDash val="solid"/>
                    </a:lnR>
                    <a:lnT w="3175" cap="rnd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63">
                <a:tc row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 b="0" spc="120" dirty="0" err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IdleState</a:t>
                      </a:r>
                      <a:endParaRPr lang="en-US" altLang="en-US" sz="16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9050" cap="rnd">
                      <a:solidFill>
                        <a:srgbClr val="FF6238"/>
                      </a:solidFill>
                      <a:prstDash val="solid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19050">
                      <a:solidFill>
                        <a:srgbClr val="FF6238"/>
                      </a:solidFill>
                      <a:prstDash val="solid"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 dirty="0" err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isready</a:t>
                      </a:r>
                      <a:endParaRPr lang="en-US" sz="16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19050">
                      <a:solidFill>
                        <a:srgbClr val="FF6238"/>
                      </a:solidFill>
                      <a:prstDash val="solid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3175">
                      <a:solidFill>
                        <a:srgbClr val="FF6238"/>
                      </a:solidFill>
                      <a:prstDash val="dot"/>
                    </a:lnR>
                    <a:lnT w="19050">
                      <a:solidFill>
                        <a:srgbClr val="FF6238"/>
                      </a:solidFill>
                      <a:prstDash val="solid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19050">
                      <a:solidFill>
                        <a:srgbClr val="FF6238"/>
                      </a:solidFill>
                      <a:prstDash val="solid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readyok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19050" cap="rnd">
                      <a:solidFill>
                        <a:srgbClr val="FF6238"/>
                      </a:solidFill>
                      <a:prstDash val="solid"/>
                    </a:lnR>
                    <a:lnT w="19050">
                      <a:solidFill>
                        <a:srgbClr val="FF6238"/>
                      </a:solidFill>
                      <a:prstDash val="solid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58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57150" marB="57150" anchor="ctr">
                    <a:lnL w="19050" cap="rnd">
                      <a:solidFill>
                        <a:srgbClr val="FF6238"/>
                      </a:solidFill>
                      <a:prstDash val="solid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19050" cap="rnd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position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接收fen串/startpos，以及moves串，后续使用</a:t>
                      </a:r>
                      <a:r>
                        <a:rPr lang="en-US" altLang="zh-CN" sz="1600" b="0" spc="120" dirty="0" err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setboard</a:t>
                      </a:r>
                      <a:r>
                        <a:rPr lang="zh-CN" altLang="en-US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初始化棋盘以及相关信息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19050" cap="rnd">
                      <a:solidFill>
                        <a:srgbClr val="FF6238"/>
                      </a:solidFill>
                      <a:prstDash val="solid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57150" marB="57150" anchor="ctr">
                    <a:lnL w="19050" cap="rnd">
                      <a:solidFill>
                        <a:srgbClr val="FF6238"/>
                      </a:solidFill>
                      <a:prstDash val="solid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go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time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将后续字符串转化为数字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bestmove&lt;最佳着法&gt;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19050" cap="rnd">
                      <a:solidFill>
                        <a:srgbClr val="FF6238"/>
                      </a:solidFill>
                      <a:prstDash val="solid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8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rnd">
                      <a:solidFill>
                        <a:srgbClr val="FF6238"/>
                      </a:solidFill>
                      <a:prstDash val="solid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B w="3175">
                      <a:solidFill>
                        <a:srgbClr val="FF6238"/>
                      </a:solidFill>
                      <a:prstDash val="dot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B w="3175">
                      <a:solidFill>
                        <a:srgbClr val="FF6238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非time的字符串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默认设置time为60000，便于在象棋巫师上调试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3175">
                      <a:solidFill>
                        <a:srgbClr val="FF6238"/>
                      </a:solidFill>
                      <a:prstDash val="dot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3175">
                      <a:solidFill>
                        <a:srgbClr val="FF6238"/>
                      </a:solidFill>
                      <a:prstDash val="dot"/>
                    </a:lnL>
                    <a:lnR w="19050" cap="rnd">
                      <a:solidFill>
                        <a:srgbClr val="FF6238"/>
                      </a:solidFill>
                      <a:prstDash val="solid"/>
                    </a:lnR>
                    <a:lnB w="3175">
                      <a:solidFill>
                        <a:srgbClr val="FF6238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77800" marR="177800" marT="57150" marB="57150" anchor="ctr">
                    <a:lnL w="19050" cap="rnd">
                      <a:solidFill>
                        <a:srgbClr val="FF6238"/>
                      </a:solidFill>
                      <a:prstDash val="solid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19050" cap="rnd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quit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19050" cap="rnd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19050" cap="rnd">
                      <a:solidFill>
                        <a:srgbClr val="FF62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6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3175">
                      <a:solidFill>
                        <a:srgbClr val="FF6238"/>
                      </a:solidFill>
                      <a:prstDash val="dot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19050" cap="rnd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bye</a:t>
                      </a:r>
                    </a:p>
                  </a:txBody>
                  <a:tcPr marL="177800" marR="177800" marT="107950" marB="107950" anchor="ctr">
                    <a:lnL w="3175">
                      <a:solidFill>
                        <a:srgbClr val="FF6238"/>
                      </a:solidFill>
                      <a:prstDash val="dot"/>
                    </a:lnL>
                    <a:lnR w="19050" cap="rnd">
                      <a:solidFill>
                        <a:srgbClr val="FF6238"/>
                      </a:solidFill>
                      <a:prstDash val="solid"/>
                    </a:lnR>
                    <a:lnT w="3175">
                      <a:solidFill>
                        <a:srgbClr val="FF6238"/>
                      </a:solidFill>
                      <a:prstDash val="dot"/>
                    </a:lnT>
                    <a:lnB w="19050" cap="rnd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58495" y="5815018"/>
            <a:ext cx="9203055" cy="1136650"/>
            <a:chOff x="940" y="7855"/>
            <a:chExt cx="14493" cy="179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5" y="8130"/>
              <a:ext cx="5629" cy="137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940" y="7855"/>
              <a:ext cx="13962" cy="1791"/>
            </a:xfrm>
            <a:prstGeom prst="rect">
              <a:avLst/>
            </a:prstGeom>
            <a:noFill/>
            <a:ln>
              <a:solidFill>
                <a:srgbClr val="FF623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象棋巫师平台指令处理</a:t>
              </a:r>
            </a:p>
            <a:p>
              <a:r>
                <a:rPr lang="zh-CN" altLang="en-US" sz="1400" dirty="0"/>
                <a:t>        象棋巫师给出的</a:t>
              </a:r>
              <a:r>
                <a:rPr lang="en-US" altLang="zh-CN" sz="1400" dirty="0"/>
                <a:t>go</a:t>
              </a:r>
              <a:r>
                <a:rPr lang="zh-CN" altLang="en-US" sz="1400" dirty="0"/>
                <a:t>指令为</a:t>
              </a:r>
              <a:r>
                <a:rPr lang="en-US" altLang="zh-CN" sz="1400" dirty="0"/>
                <a:t>go nodes xxxx</a:t>
              </a:r>
              <a:r>
                <a:rPr lang="zh-CN" altLang="en-US" sz="1400" dirty="0"/>
                <a:t>，对该类指令，默认设</a:t>
              </a:r>
            </a:p>
            <a:p>
              <a:r>
                <a:rPr lang="en-US" altLang="zh-CN" sz="1400" dirty="0"/>
                <a:t>60000ms</a:t>
              </a:r>
              <a:r>
                <a:rPr lang="zh-CN" altLang="en-US" sz="1400" dirty="0"/>
                <a:t>的思考时间，便于与象棋巫师对战</a:t>
              </a:r>
              <a:r>
                <a:rPr lang="en-US" altLang="zh-CN" dirty="0"/>
                <a:t> </a:t>
              </a:r>
            </a:p>
            <a:p>
              <a:endParaRPr lang="en-US" altLang="zh-CN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UCCI</a:t>
            </a:r>
            <a:r>
              <a:rPr lang="zh-CN" altLang="en-US" dirty="0"/>
              <a:t>通讯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58813" y="1310640"/>
            <a:ext cx="19145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1.2 </a:t>
            </a:r>
            <a:r>
              <a:rPr lang="zh-CN" altLang="en-US" sz="2000" b="1" dirty="0"/>
              <a:t>棋盘初始化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88000" y="359473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914400" imgH="215900" progId="Equation.KSEE3">
                  <p:embed/>
                </p:oleObj>
              </mc:Choice>
              <mc:Fallback>
                <p:oleObj r:id="rId3" imgW="914400" imgH="215900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0" y="359473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左大括号 6"/>
          <p:cNvSpPr/>
          <p:nvPr/>
        </p:nvSpPr>
        <p:spPr>
          <a:xfrm>
            <a:off x="2047875" y="2300605"/>
            <a:ext cx="306070" cy="31337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78125" y="2357755"/>
            <a:ext cx="63195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棋盘初始化：按照</a:t>
            </a:r>
            <a:r>
              <a:rPr lang="en-US" altLang="zh-CN"/>
              <a:t>fen</a:t>
            </a:r>
            <a:r>
              <a:rPr lang="zh-CN" altLang="en-US"/>
              <a:t>串与</a:t>
            </a:r>
            <a:r>
              <a:rPr lang="en-US" altLang="zh-CN"/>
              <a:t>moves</a:t>
            </a:r>
            <a:r>
              <a:rPr lang="zh-CN" altLang="en-US"/>
              <a:t>串得到当前局面以及走子方。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棋盘信息初始化：利用initZobrist初始化</a:t>
            </a:r>
            <a:r>
              <a:rPr lang="en-US" altLang="zh-CN"/>
              <a:t>Zobrist</a:t>
            </a:r>
            <a:r>
              <a:rPr lang="zh-CN" altLang="en-US"/>
              <a:t>值，cBoard_value初始化棋盘估值。</a:t>
            </a:r>
          </a:p>
          <a:p>
            <a:endParaRPr lang="zh-CN" altLang="en-US"/>
          </a:p>
          <a:p>
            <a:r>
              <a:rPr lang="zh-CN" altLang="en-US"/>
              <a:t>长打判断：根据自己当前是否被将军，判断是否进行长打判断设置禁着。</a:t>
            </a:r>
          </a:p>
          <a:p>
            <a:endParaRPr lang="zh-CN" altLang="en-US"/>
          </a:p>
          <a:p>
            <a:r>
              <a:rPr lang="zh-CN" altLang="en-US"/>
              <a:t>残局库使用判断：根据当前棋盘上棋子数，判断是否调用残局库。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7535" y="3636010"/>
            <a:ext cx="1390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setboard()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55773-7130-47A6-9D9A-FAE99812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727" y="2849891"/>
            <a:ext cx="4588562" cy="537230"/>
          </a:xfrm>
        </p:spPr>
        <p:txBody>
          <a:bodyPr/>
          <a:lstStyle/>
          <a:p>
            <a:r>
              <a:rPr lang="zh-CN" altLang="en-US" dirty="0"/>
              <a:t>开局库的生成实现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628A96-343E-464C-A455-0928EC62077D}"/>
              </a:ext>
            </a:extLst>
          </p:cNvPr>
          <p:cNvSpPr txBox="1"/>
          <p:nvPr/>
        </p:nvSpPr>
        <p:spPr>
          <a:xfrm>
            <a:off x="4510991" y="2602291"/>
            <a:ext cx="721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F5597"/>
                </a:solidFill>
                <a:latin typeface="Impact" panose="020B0806030902050204" pitchFamily="34" charset="0"/>
              </a:rPr>
              <a:t>2</a:t>
            </a:r>
            <a:endParaRPr lang="zh-CN" altLang="en-US" sz="9600" dirty="0">
              <a:solidFill>
                <a:srgbClr val="2F5597"/>
              </a:solidFill>
              <a:latin typeface="Impact" panose="020B080603090205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951BC3-2D55-4D5A-BD56-494A1082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70" y="2425700"/>
            <a:ext cx="2163622" cy="18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8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开局库的实现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2884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2.1</a:t>
            </a:r>
            <a:r>
              <a:rPr lang="zh-CN" altLang="en-US" sz="2000" b="1" dirty="0"/>
              <a:t>对于棋盘的哈希存储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D8D68E-A6F4-49CF-A7B0-962383576A64}"/>
              </a:ext>
            </a:extLst>
          </p:cNvPr>
          <p:cNvSpPr txBox="1"/>
          <p:nvPr/>
        </p:nvSpPr>
        <p:spPr>
          <a:xfrm>
            <a:off x="5417456" y="1628377"/>
            <a:ext cx="7123748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457200">
              <a:lnSpc>
                <a:spcPct val="150000"/>
              </a:lnSpc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RC4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密码流生成器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6D51CF-78F1-415D-A7AC-7CFDAF1C79D2}"/>
              </a:ext>
            </a:extLst>
          </p:cNvPr>
          <p:cNvSpPr txBox="1"/>
          <p:nvPr/>
        </p:nvSpPr>
        <p:spPr>
          <a:xfrm>
            <a:off x="8884919" y="1628377"/>
            <a:ext cx="7123746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Zobrist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哈希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DDAFA8-C6DD-4DB1-9BD5-1DF78794F30F}"/>
              </a:ext>
            </a:extLst>
          </p:cNvPr>
          <p:cNvSpPr txBox="1"/>
          <p:nvPr/>
        </p:nvSpPr>
        <p:spPr>
          <a:xfrm>
            <a:off x="521652" y="1968876"/>
            <a:ext cx="4601838" cy="4212243"/>
          </a:xfrm>
          <a:prstGeom prst="rect">
            <a:avLst/>
          </a:prstGeom>
          <a:solidFill>
            <a:srgbClr val="F0F3FA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通过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RC4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生成密码流串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初始化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ZobristTable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，为后续哈希做铺垫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每次都是用空密钥生成密码流，可以保证生成的哈希值一致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对于每个棋子而言，在对应的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Zobrist Table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中进行一次亦或操作可完成取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放操作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对当前棋局的所有棋子进行亦或操作可得到当前棋局对应的哈希值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D3C8BD-F1D0-4B5F-843A-2CB70A3A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90" y="2299497"/>
            <a:ext cx="2948009" cy="34766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FB5D47-934F-49BB-B51A-38857A05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280" y="3000982"/>
            <a:ext cx="3081360" cy="13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7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开局库与残局库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2.2 </a:t>
            </a:r>
            <a:r>
              <a:rPr lang="zh-CN" altLang="en-US" sz="2000" b="1" dirty="0"/>
              <a:t>数据获取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3AFD04-7663-4234-ADA6-2D0FF99B56DB}"/>
              </a:ext>
            </a:extLst>
          </p:cNvPr>
          <p:cNvSpPr txBox="1"/>
          <p:nvPr/>
        </p:nvSpPr>
        <p:spPr>
          <a:xfrm>
            <a:off x="6791091" y="2463668"/>
            <a:ext cx="4601838" cy="2966197"/>
          </a:xfrm>
          <a:prstGeom prst="rect">
            <a:avLst/>
          </a:prstGeom>
          <a:solidFill>
            <a:srgbClr val="F0F3FA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通过网络爬虫技术获取大量数据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爬取思路：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BFS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遍历及适当剪枝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选取走法分数排名前十的走法进行局面扩展，继续爬取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对于每一种局面记录当前局面的最优走法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爬取结果：开局库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1100w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条，残局库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800w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8647E8-469A-478B-BC64-362AF522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" y="2118360"/>
            <a:ext cx="5675066" cy="36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0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开局库和残局库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4382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2.3 fen</a:t>
            </a:r>
            <a:r>
              <a:rPr lang="zh-CN" altLang="en-US" sz="2000" b="1" dirty="0"/>
              <a:t>串的收集和</a:t>
            </a:r>
            <a:r>
              <a:rPr lang="en-US" altLang="zh-CN" sz="2000" b="1" dirty="0"/>
              <a:t>Zobrist</a:t>
            </a:r>
            <a:r>
              <a:rPr lang="zh-CN" altLang="en-US" sz="2000" b="1" dirty="0"/>
              <a:t>之间转化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C23C41-3B29-40FE-A192-772C355F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16" y="1821961"/>
            <a:ext cx="7484283" cy="18237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A73964-B213-4F62-B707-567D5497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13" y="4785360"/>
            <a:ext cx="9391650" cy="1524000"/>
          </a:xfrm>
          <a:prstGeom prst="rect">
            <a:avLst/>
          </a:prstGeom>
        </p:spPr>
      </p:pic>
      <p:sp>
        <p:nvSpPr>
          <p:cNvPr id="9" name="箭头: 燕尾形 8">
            <a:extLst>
              <a:ext uri="{FF2B5EF4-FFF2-40B4-BE49-F238E27FC236}">
                <a16:creationId xmlns:a16="http://schemas.microsoft.com/office/drawing/2014/main" id="{BA6F4109-AE46-4C3A-BDBA-980C4E0C5814}"/>
              </a:ext>
            </a:extLst>
          </p:cNvPr>
          <p:cNvSpPr/>
          <p:nvPr/>
        </p:nvSpPr>
        <p:spPr>
          <a:xfrm rot="7315564">
            <a:off x="1899197" y="3520394"/>
            <a:ext cx="850900" cy="698124"/>
          </a:xfrm>
          <a:prstGeom prst="notchedRightArrow">
            <a:avLst>
              <a:gd name="adj1" fmla="val 50000"/>
              <a:gd name="adj2" fmla="val 55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BD0C72-DF15-46D0-942B-D8F56510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602" y="2662822"/>
            <a:ext cx="1394617" cy="1965746"/>
          </a:xfrm>
          <a:prstGeom prst="rect">
            <a:avLst/>
          </a:prstGeom>
        </p:spPr>
      </p:pic>
      <p:sp>
        <p:nvSpPr>
          <p:cNvPr id="11" name="箭头: 燕尾形 10">
            <a:extLst>
              <a:ext uri="{FF2B5EF4-FFF2-40B4-BE49-F238E27FC236}">
                <a16:creationId xmlns:a16="http://schemas.microsoft.com/office/drawing/2014/main" id="{3EFAACBE-5E20-4E6A-A536-0D9F21D1E66E}"/>
              </a:ext>
            </a:extLst>
          </p:cNvPr>
          <p:cNvSpPr/>
          <p:nvPr/>
        </p:nvSpPr>
        <p:spPr>
          <a:xfrm rot="19868580">
            <a:off x="9422066" y="3925246"/>
            <a:ext cx="850900" cy="698124"/>
          </a:xfrm>
          <a:prstGeom prst="notchedRightArrow">
            <a:avLst>
              <a:gd name="adj1" fmla="val 50000"/>
              <a:gd name="adj2" fmla="val 55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3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d13874f-d70f-4a61-bdb7-a1da314cd91a}"/>
  <p:tag name="TABLE_RECT" val="36*139.4*888*343.25"/>
  <p:tag name="TABLE_EMPHASIZE_COLOR" val="16736824"/>
  <p:tag name="TABLE_ONEKEY_SKIN_IDX" val="2"/>
  <p:tag name="TABLE_SKINIDX" val="0"/>
  <p:tag name="TABLE_COLORIDX" val="1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3529</Words>
  <Application>Microsoft Office PowerPoint</Application>
  <PresentationFormat>宽屏</PresentationFormat>
  <Paragraphs>257</Paragraphs>
  <Slides>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等线</vt:lpstr>
      <vt:lpstr>宋体</vt:lpstr>
      <vt:lpstr>微软雅黑</vt:lpstr>
      <vt:lpstr>Arial</vt:lpstr>
      <vt:lpstr>Calibri</vt:lpstr>
      <vt:lpstr>Century Gothic</vt:lpstr>
      <vt:lpstr>Consolas</vt:lpstr>
      <vt:lpstr>Courier New</vt:lpstr>
      <vt:lpstr>Impact</vt:lpstr>
      <vt:lpstr>Segoe UI</vt:lpstr>
      <vt:lpstr>Segoe UI Light</vt:lpstr>
      <vt:lpstr>Times New Roman</vt:lpstr>
      <vt:lpstr>Office 主题​​</vt:lpstr>
      <vt:lpstr>1_OfficePLUS</vt:lpstr>
      <vt:lpstr>Equation.KSEE3</vt:lpstr>
      <vt:lpstr>人工智能课程设计AI象棋答辩</vt:lpstr>
      <vt:lpstr>PowerPoint 演示文稿</vt:lpstr>
      <vt:lpstr>UCCI通讯</vt:lpstr>
      <vt:lpstr>1 UCCI通讯</vt:lpstr>
      <vt:lpstr>1 UCCI通讯</vt:lpstr>
      <vt:lpstr>开局库的生成实现</vt:lpstr>
      <vt:lpstr>2 开局库的实现</vt:lpstr>
      <vt:lpstr>2 开局库与残局库</vt:lpstr>
      <vt:lpstr>2 开局库和残局库</vt:lpstr>
      <vt:lpstr>2 第一节标题</vt:lpstr>
      <vt:lpstr>搜索算法</vt:lpstr>
      <vt:lpstr>3 棋盘结构</vt:lpstr>
      <vt:lpstr>3 估值函数</vt:lpstr>
      <vt:lpstr>3 估值函数</vt:lpstr>
      <vt:lpstr>静态子力估计——以红方为例</vt:lpstr>
      <vt:lpstr>3 着法生成</vt:lpstr>
      <vt:lpstr>3 着法生成</vt:lpstr>
      <vt:lpstr>3 着法生成</vt:lpstr>
      <vt:lpstr>3 搜索算法 —— ① 从简单开始，alpha-beta</vt:lpstr>
      <vt:lpstr>3 搜索算法 —— ② 优化搜索，主要变例搜索算法（PVS）</vt:lpstr>
      <vt:lpstr>3 搜索算法 —— ③ 优化排序，吃子优先并适应性地调整走法估值</vt:lpstr>
      <vt:lpstr>3 搜索算法 —— ④ 优化排序，历史启发</vt:lpstr>
      <vt:lpstr>3 搜索算法 —— ④ 优化排序，杀手启发</vt:lpstr>
      <vt:lpstr>3 搜索算法 —— ⑤ 优化算法，迭代加深</vt:lpstr>
      <vt:lpstr>3 搜索算法 —— ⑤ 算法部分总结</vt:lpstr>
      <vt:lpstr>项目流程</vt:lpstr>
      <vt:lpstr>4 BUG处理</vt:lpstr>
      <vt:lpstr>4 BUG处理</vt:lpstr>
      <vt:lpstr>4 项目过程</vt:lpstr>
      <vt:lpstr>恳请指正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雪岩 范</dc:creator>
  <cp:lastModifiedBy>钟 伊凡</cp:lastModifiedBy>
  <cp:revision>95</cp:revision>
  <dcterms:created xsi:type="dcterms:W3CDTF">2019-03-26T02:21:08Z</dcterms:created>
  <dcterms:modified xsi:type="dcterms:W3CDTF">2021-06-11T03:42:36Z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2019-04-12T09:37:33.8571494Z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bd7ba940-c1a6-44c1-b423-0d7a7944388f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